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4F7"/>
          </a:solidFill>
        </a:fill>
      </a:tcStyle>
    </a:wholeTbl>
    <a:band2H>
      <a:tcTxStyle b="def" i="def"/>
      <a:tcStyle>
        <a:tcBdr/>
        <a:fill>
          <a:solidFill>
            <a:srgbClr val="E7EB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AEE"/>
          </a:solidFill>
        </a:fill>
      </a:tcStyle>
    </a:wholeTbl>
    <a:band2H>
      <a:tcTxStyle b="def" i="def"/>
      <a:tcStyle>
        <a:tcBdr/>
        <a:fill>
          <a:solidFill>
            <a:srgbClr val="F4ED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9D4"/>
          </a:solidFill>
        </a:fill>
      </a:tcStyle>
    </a:wholeTbl>
    <a:band2H>
      <a:tcTxStyle b="def" i="def"/>
      <a:tcStyle>
        <a:tcBdr/>
        <a:fill>
          <a:solidFill>
            <a:srgbClr val="E7F4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40080" y="1371599"/>
            <a:ext cx="6675120" cy="2951827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640080" y="4584879"/>
            <a:ext cx="6675120" cy="128788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30000"/>
              </a:lnSpc>
              <a:buSzTx/>
              <a:buFontTx/>
              <a:buNone/>
              <a:defRPr b="1" cap="all" spc="300" sz="1800"/>
            </a:lvl1pPr>
            <a:lvl2pPr marL="0" indent="0">
              <a:lnSpc>
                <a:spcPct val="130000"/>
              </a:lnSpc>
              <a:buSzTx/>
              <a:buFontTx/>
              <a:buNone/>
              <a:defRPr b="1" cap="all" spc="300" sz="1800"/>
            </a:lvl2pPr>
            <a:lvl3pPr marL="0" indent="0">
              <a:lnSpc>
                <a:spcPct val="130000"/>
              </a:lnSpc>
              <a:buSzTx/>
              <a:buFontTx/>
              <a:buNone/>
              <a:defRPr b="1" cap="all" spc="300" sz="1800"/>
            </a:lvl3pPr>
            <a:lvl4pPr marL="0" indent="0">
              <a:lnSpc>
                <a:spcPct val="130000"/>
              </a:lnSpc>
              <a:buSzTx/>
              <a:buFontTx/>
              <a:buNone/>
              <a:defRPr b="1" cap="all" spc="300" sz="1800"/>
            </a:lvl4pPr>
            <a:lvl5pPr marL="0" indent="0">
              <a:lnSpc>
                <a:spcPct val="130000"/>
              </a:lnSpc>
              <a:buSzTx/>
              <a:buFontTx/>
              <a:buNone/>
              <a:defRPr b="1" cap="all" spc="300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40080" y="1291366"/>
            <a:ext cx="9214885" cy="3159975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40080" y="5018566"/>
            <a:ext cx="7907081" cy="10738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traight Connector 6"/>
          <p:cNvSpPr/>
          <p:nvPr/>
        </p:nvSpPr>
        <p:spPr>
          <a:xfrm>
            <a:off x="716280" y="4715232"/>
            <a:ext cx="978864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640080" y="2633472"/>
            <a:ext cx="5212080" cy="35661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640079" y="1371599"/>
            <a:ext cx="10890930" cy="93975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640079" y="2311350"/>
            <a:ext cx="5212080" cy="69537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cap="all" spc="300" sz="1800"/>
            </a:lvl1pPr>
            <a:lvl2pPr marL="0" indent="0">
              <a:buSzTx/>
              <a:buFontTx/>
              <a:buNone/>
              <a:defRPr b="1" cap="all" spc="300" sz="1800"/>
            </a:lvl2pPr>
            <a:lvl3pPr marL="0" indent="0">
              <a:buSzTx/>
              <a:buFontTx/>
              <a:buNone/>
              <a:defRPr b="1" cap="all" spc="300" sz="1800"/>
            </a:lvl3pPr>
            <a:lvl4pPr marL="0" indent="0">
              <a:buSzTx/>
              <a:buFontTx/>
              <a:buNone/>
              <a:defRPr b="1" cap="all" spc="300" sz="1800"/>
            </a:lvl4pPr>
            <a:lvl5pPr marL="0" indent="0">
              <a:buSzTx/>
              <a:buFontTx/>
              <a:buNone/>
              <a:defRPr b="1" cap="all" spc="300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21"/>
          </p:nvPr>
        </p:nvSpPr>
        <p:spPr>
          <a:xfrm>
            <a:off x="6318927" y="2311350"/>
            <a:ext cx="5212082" cy="69537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/>
          <p:nvPr>
            <p:ph type="title"/>
          </p:nvPr>
        </p:nvSpPr>
        <p:spPr>
          <a:xfrm>
            <a:off x="640080" y="1371600"/>
            <a:ext cx="3859399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xfrm>
            <a:off x="4936518" y="1031001"/>
            <a:ext cx="6594492" cy="51663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531876" indent="-266700">
              <a:defRPr sz="2800"/>
            </a:lvl2pPr>
            <a:lvl3pPr marL="822958" indent="-320038">
              <a:defRPr sz="2800"/>
            </a:lvl3pPr>
            <a:lvl4pPr marL="1210310" indent="-444500">
              <a:defRPr sz="2800"/>
            </a:lvl4pPr>
            <a:lvl5pPr marL="1425447" indent="-3556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 Placeholder 3"/>
          <p:cNvSpPr/>
          <p:nvPr>
            <p:ph type="body" sz="quarter" idx="21"/>
          </p:nvPr>
        </p:nvSpPr>
        <p:spPr>
          <a:xfrm>
            <a:off x="640079" y="2972167"/>
            <a:ext cx="3859400" cy="32268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/>
          <p:nvPr>
            <p:ph type="title"/>
          </p:nvPr>
        </p:nvSpPr>
        <p:spPr>
          <a:xfrm>
            <a:off x="640080" y="1371600"/>
            <a:ext cx="3859399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7" name="Picture Placeholder 2"/>
          <p:cNvSpPr/>
          <p:nvPr>
            <p:ph type="pic" idx="21"/>
          </p:nvPr>
        </p:nvSpPr>
        <p:spPr>
          <a:xfrm>
            <a:off x="4937759" y="1033271"/>
            <a:ext cx="6592825" cy="5166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640080" y="2972167"/>
            <a:ext cx="3859399" cy="322682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8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40079" y="1371600"/>
            <a:ext cx="10890930" cy="109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40080" y="2633472"/>
            <a:ext cx="10890930" cy="356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234808" y="6435956"/>
            <a:ext cx="296202" cy="20591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b="1" cap="all" spc="300" sz="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19176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788669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174023" marR="0" indent="-408213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396419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400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97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544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9116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9" name="Title 1"/>
          <p:cNvSpPr txBox="1"/>
          <p:nvPr>
            <p:ph type="ctrTitle"/>
          </p:nvPr>
        </p:nvSpPr>
        <p:spPr>
          <a:xfrm>
            <a:off x="7501083" y="1409700"/>
            <a:ext cx="4167044" cy="2875865"/>
          </a:xfrm>
          <a:prstGeom prst="rect">
            <a:avLst/>
          </a:prstGeom>
        </p:spPr>
        <p:txBody>
          <a:bodyPr anchor="b"/>
          <a:lstStyle/>
          <a:p>
            <a:pPr defTabSz="905255">
              <a:lnSpc>
                <a:spcPct val="90000"/>
              </a:lnSpc>
              <a:defRPr sz="4900"/>
            </a:pPr>
            <a:r>
              <a:t>CIFAR-10 </a:t>
            </a:r>
          </a:p>
          <a:p>
            <a:pPr defTabSz="905255">
              <a:lnSpc>
                <a:spcPct val="90000"/>
              </a:lnSpc>
              <a:defRPr sz="4900"/>
            </a:pPr>
            <a:r>
              <a:t>Deep Learning</a:t>
            </a:r>
          </a:p>
        </p:txBody>
      </p:sp>
      <p:sp>
        <p:nvSpPr>
          <p:cNvPr id="100" name="Subtitle 2"/>
          <p:cNvSpPr txBox="1"/>
          <p:nvPr>
            <p:ph type="subTitle" sz="quarter" idx="1"/>
          </p:nvPr>
        </p:nvSpPr>
        <p:spPr>
          <a:xfrm>
            <a:off x="7509191" y="4431107"/>
            <a:ext cx="3972865" cy="1344428"/>
          </a:xfrm>
          <a:prstGeom prst="rect">
            <a:avLst/>
          </a:prstGeom>
        </p:spPr>
        <p:txBody>
          <a:bodyPr anchor="t"/>
          <a:lstStyle/>
          <a:p>
            <a:pPr/>
            <a:r>
              <a:t>Jayjit Pradhan</a:t>
            </a:r>
          </a:p>
          <a:p>
            <a:pPr/>
            <a:r>
              <a:t>May, 2025</a:t>
            </a:r>
          </a:p>
        </p:txBody>
      </p:sp>
      <p:pic>
        <p:nvPicPr>
          <p:cNvPr id="10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20461" b="2"/>
          <a:stretch>
            <a:fillRect/>
          </a:stretch>
        </p:blipFill>
        <p:spPr>
          <a:xfrm>
            <a:off x="20" y="609598"/>
            <a:ext cx="6778328" cy="568832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traight Connector 10"/>
          <p:cNvSpPr/>
          <p:nvPr/>
        </p:nvSpPr>
        <p:spPr>
          <a:xfrm>
            <a:off x="-1" y="6248398"/>
            <a:ext cx="6778352" cy="49009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raight Connector 18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6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7" name="Title 1"/>
          <p:cNvSpPr txBox="1"/>
          <p:nvPr>
            <p:ph type="title"/>
          </p:nvPr>
        </p:nvSpPr>
        <p:spPr>
          <a:xfrm>
            <a:off x="640077" y="1371599"/>
            <a:ext cx="5752097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Class Distribution in CIFAR-10</a:t>
            </a:r>
          </a:p>
        </p:txBody>
      </p:sp>
      <p:sp>
        <p:nvSpPr>
          <p:cNvPr id="158" name="Straight Connector 22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Content Placeholder 3"/>
          <p:cNvSpPr txBox="1"/>
          <p:nvPr>
            <p:ph type="body" sz="half" idx="1"/>
          </p:nvPr>
        </p:nvSpPr>
        <p:spPr>
          <a:xfrm>
            <a:off x="640077" y="2636204"/>
            <a:ext cx="5752098" cy="3661714"/>
          </a:xfrm>
          <a:prstGeom prst="rect">
            <a:avLst/>
          </a:prstGeom>
        </p:spPr>
        <p:txBody>
          <a:bodyPr/>
          <a:lstStyle/>
          <a:p>
            <a:pPr/>
            <a:r>
              <a:t>Understanding the distribution of classes is crucial for model training.</a:t>
            </a:r>
          </a:p>
          <a:p>
            <a:pPr/>
            <a:r>
              <a:t>Each class in CIFAR-10 contains 6,000 images. 5000 images in training set and 1000 images in test set.</a:t>
            </a:r>
          </a:p>
          <a:p>
            <a:pPr/>
            <a:r>
              <a:t>Balance in class distribution helps in benchmarking model performance.</a:t>
            </a:r>
          </a:p>
        </p:txBody>
      </p:sp>
      <p:pic>
        <p:nvPicPr>
          <p:cNvPr id="160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548" y="622560"/>
            <a:ext cx="2719380" cy="2658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4736" y="3607282"/>
            <a:ext cx="2657003" cy="2690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raight Connector 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4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5" name="Title 1"/>
          <p:cNvSpPr txBox="1"/>
          <p:nvPr>
            <p:ph type="title"/>
          </p:nvPr>
        </p:nvSpPr>
        <p:spPr>
          <a:xfrm>
            <a:off x="640079" y="914399"/>
            <a:ext cx="4261104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Visualizing Mean Images</a:t>
            </a:r>
          </a:p>
        </p:txBody>
      </p:sp>
      <p:sp>
        <p:nvSpPr>
          <p:cNvPr id="166" name="Content Placeholder 3"/>
          <p:cNvSpPr txBox="1"/>
          <p:nvPr>
            <p:ph type="body" sz="half" idx="1"/>
          </p:nvPr>
        </p:nvSpPr>
        <p:spPr>
          <a:xfrm>
            <a:off x="640079" y="2176035"/>
            <a:ext cx="4261104" cy="41218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defRPr sz="1500"/>
            </a:pPr>
            <a:r>
              <a:t>Visualizing mean images per class highlights common features.</a:t>
            </a:r>
          </a:p>
          <a:p>
            <a:pPr>
              <a:lnSpc>
                <a:spcPct val="96000"/>
              </a:lnSpc>
              <a:defRPr sz="1500"/>
            </a:pPr>
            <a:r>
              <a:t>Mean images are computed by averaging pixel values.</a:t>
            </a:r>
          </a:p>
          <a:p>
            <a:pPr>
              <a:lnSpc>
                <a:spcPct val="96000"/>
              </a:lnSpc>
              <a:defRPr sz="1500"/>
            </a:pPr>
            <a:r>
              <a:t>Useful for identifying class-specific characteristics such as—</a:t>
            </a:r>
          </a:p>
          <a:p>
            <a:pPr lvl="1" marL="493776" indent="-228600">
              <a:lnSpc>
                <a:spcPct val="96000"/>
              </a:lnSpc>
              <a:spcBef>
                <a:spcPts val="500"/>
              </a:spcBef>
              <a:buFont typeface="Calibri"/>
              <a:buChar char="➢"/>
              <a:defRPr sz="1300"/>
            </a:pPr>
            <a:r>
              <a:t>Mean airplane/ship images show a distinctive cruciform shape on a blue background</a:t>
            </a:r>
          </a:p>
          <a:p>
            <a:pPr lvl="1" marL="493776" indent="-228600">
              <a:lnSpc>
                <a:spcPct val="96000"/>
              </a:lnSpc>
              <a:spcBef>
                <a:spcPts val="500"/>
              </a:spcBef>
              <a:buFont typeface="Calibri"/>
              <a:buChar char="➢"/>
              <a:defRPr sz="1300"/>
            </a:pPr>
            <a:r>
              <a:t>Mean automobile/truck images reveal horizontal shapes with visible wheel positions </a:t>
            </a:r>
          </a:p>
          <a:p>
            <a:pPr lvl="1" marL="493776" indent="-228600">
              <a:lnSpc>
                <a:spcPct val="96000"/>
              </a:lnSpc>
              <a:spcBef>
                <a:spcPts val="500"/>
              </a:spcBef>
              <a:buFont typeface="Calibri"/>
              <a:buChar char="➢"/>
              <a:defRPr sz="1300"/>
            </a:pPr>
            <a:r>
              <a:t>Mean animal images (cats, dogs, deer) show basic body outlines with common postures – </a:t>
            </a:r>
          </a:p>
          <a:p>
            <a:pPr lvl="1" marL="493776" indent="-228600">
              <a:lnSpc>
                <a:spcPct val="96000"/>
              </a:lnSpc>
              <a:spcBef>
                <a:spcPts val="500"/>
              </a:spcBef>
              <a:buFont typeface="Calibri"/>
              <a:buChar char="➢"/>
              <a:defRPr sz="1300"/>
            </a:pPr>
            <a:r>
              <a:t>The frog mean image typically shows a top-down view with a distinctive silhouette</a:t>
            </a:r>
          </a:p>
        </p:txBody>
      </p:sp>
      <p:sp>
        <p:nvSpPr>
          <p:cNvPr id="167" name="Straight Connector 1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8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328" y="1798065"/>
            <a:ext cx="6441182" cy="4356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raight Connector 34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Rectangle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2" name="Title 1"/>
          <p:cNvSpPr txBox="1"/>
          <p:nvPr>
            <p:ph type="title"/>
          </p:nvPr>
        </p:nvSpPr>
        <p:spPr>
          <a:xfrm>
            <a:off x="4846320" y="1371599"/>
            <a:ext cx="6684689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Pixel Value Distribution Analysis</a:t>
            </a:r>
          </a:p>
        </p:txBody>
      </p:sp>
      <p:pic>
        <p:nvPicPr>
          <p:cNvPr id="173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" y="533080"/>
            <a:ext cx="2033965" cy="21007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traight Connector 36"/>
          <p:cNvSpPr/>
          <p:nvPr/>
        </p:nvSpPr>
        <p:spPr>
          <a:xfrm>
            <a:off x="4892040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80" y="2633852"/>
            <a:ext cx="2033966" cy="199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080" y="4609338"/>
            <a:ext cx="2126172" cy="206130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ontent Placeholder 3"/>
          <p:cNvSpPr txBox="1"/>
          <p:nvPr>
            <p:ph type="body" sz="half" idx="1"/>
          </p:nvPr>
        </p:nvSpPr>
        <p:spPr>
          <a:xfrm>
            <a:off x="4846320" y="2633852"/>
            <a:ext cx="6684689" cy="3664068"/>
          </a:xfrm>
          <a:prstGeom prst="rect">
            <a:avLst/>
          </a:prstGeom>
        </p:spPr>
        <p:txBody>
          <a:bodyPr/>
          <a:lstStyle/>
          <a:p>
            <a:pPr/>
            <a:r>
              <a:t>Pixel values range from 0 to 255 in RGB images.</a:t>
            </a:r>
          </a:p>
          <a:p>
            <a:pPr/>
            <a:r>
              <a:t>Understanding pixel value distribution aids in normalization.</a:t>
            </a:r>
          </a:p>
          <a:p>
            <a:pPr/>
            <a:r>
              <a:t>Visual inspection show all the RGB channels have similar pixel value distribution.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raight Connector 34"/>
          <p:cNvSpPr/>
          <p:nvPr/>
        </p:nvSpPr>
        <p:spPr>
          <a:xfrm>
            <a:off x="713230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Rectangle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1" name="Title 1"/>
          <p:cNvSpPr txBox="1"/>
          <p:nvPr>
            <p:ph type="title"/>
          </p:nvPr>
        </p:nvSpPr>
        <p:spPr>
          <a:xfrm>
            <a:off x="4846320" y="1371600"/>
            <a:ext cx="6684689" cy="10972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Pixel Value Correlation Analysis</a:t>
            </a:r>
          </a:p>
        </p:txBody>
      </p:sp>
      <p:sp>
        <p:nvSpPr>
          <p:cNvPr id="182" name="Straight Connector 36"/>
          <p:cNvSpPr/>
          <p:nvPr/>
        </p:nvSpPr>
        <p:spPr>
          <a:xfrm>
            <a:off x="4892040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" name="Content Placeholder 3"/>
          <p:cNvSpPr txBox="1"/>
          <p:nvPr>
            <p:ph type="body" sz="half" idx="1"/>
          </p:nvPr>
        </p:nvSpPr>
        <p:spPr>
          <a:xfrm>
            <a:off x="4846320" y="2633852"/>
            <a:ext cx="6684689" cy="3664068"/>
          </a:xfrm>
          <a:prstGeom prst="rect">
            <a:avLst/>
          </a:prstGeom>
        </p:spPr>
        <p:txBody>
          <a:bodyPr/>
          <a:lstStyle/>
          <a:p>
            <a:pPr/>
            <a:r>
              <a:t>High positive correlation between color channels suggest that the intensity values in these channels tend to vary together.</a:t>
            </a:r>
          </a:p>
          <a:p>
            <a:pPr/>
            <a:r>
              <a:t>High positive correlation between nearby pixels is expected because neighboring pixels in an image often have similar color intensities.</a:t>
            </a:r>
          </a:p>
          <a:p>
            <a:pPr/>
            <a:r>
              <a:t>Low correlation between distant pixels is also seen.</a:t>
            </a:r>
          </a:p>
        </p:txBody>
      </p:sp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809" y="1024474"/>
            <a:ext cx="4627723" cy="1791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268" y="2933392"/>
            <a:ext cx="4331964" cy="3664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8" name="Title 1"/>
          <p:cNvSpPr txBox="1"/>
          <p:nvPr>
            <p:ph type="ctrTitle"/>
          </p:nvPr>
        </p:nvSpPr>
        <p:spPr>
          <a:xfrm>
            <a:off x="640080" y="914399"/>
            <a:ext cx="6980274" cy="2996652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Data Preprocessing</a:t>
            </a:r>
          </a:p>
        </p:txBody>
      </p:sp>
      <p:sp>
        <p:nvSpPr>
          <p:cNvPr id="189" name="Straight Connector 8"/>
          <p:cNvSpPr/>
          <p:nvPr/>
        </p:nvSpPr>
        <p:spPr>
          <a:xfrm>
            <a:off x="713231" y="4861204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traight Connector 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Rectangle 11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3" name="Title 1"/>
          <p:cNvSpPr txBox="1"/>
          <p:nvPr>
            <p:ph type="title"/>
          </p:nvPr>
        </p:nvSpPr>
        <p:spPr>
          <a:xfrm>
            <a:off x="640079" y="914399"/>
            <a:ext cx="4261104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Train-Validation Split of Data</a:t>
            </a:r>
          </a:p>
        </p:txBody>
      </p:sp>
      <p:sp>
        <p:nvSpPr>
          <p:cNvPr id="194" name="Content Placeholder 3"/>
          <p:cNvSpPr txBox="1"/>
          <p:nvPr>
            <p:ph type="body" sz="half" idx="1"/>
          </p:nvPr>
        </p:nvSpPr>
        <p:spPr>
          <a:xfrm>
            <a:off x="640079" y="2176035"/>
            <a:ext cx="4261104" cy="4121890"/>
          </a:xfrm>
          <a:prstGeom prst="rect">
            <a:avLst/>
          </a:prstGeom>
        </p:spPr>
        <p:txBody>
          <a:bodyPr/>
          <a:lstStyle/>
          <a:p>
            <a:pPr/>
            <a:r>
              <a:t>Pixel values in both train and test set have been normalized to range of [0, 1].</a:t>
            </a:r>
          </a:p>
          <a:p>
            <a:pPr/>
            <a:r>
              <a:t>Class labels in both train and test set have been one-hot encoded.</a:t>
            </a:r>
          </a:p>
          <a:p>
            <a:pPr/>
            <a:r>
              <a:t>Train set is further split into Validation set with 20% of data.</a:t>
            </a:r>
          </a:p>
          <a:p>
            <a:pPr/>
            <a:r>
              <a:t>After splitting Train set contains 40000 images and Validation set contains 10000 images.</a:t>
            </a:r>
          </a:p>
        </p:txBody>
      </p:sp>
      <p:sp>
        <p:nvSpPr>
          <p:cNvPr id="195" name="Straight Connector 1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7934" y="1879188"/>
            <a:ext cx="4156407" cy="3522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traight Connector 18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9" name="Rectangle 20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0" name="Title 1"/>
          <p:cNvSpPr txBox="1"/>
          <p:nvPr>
            <p:ph type="title"/>
          </p:nvPr>
        </p:nvSpPr>
        <p:spPr>
          <a:xfrm>
            <a:off x="640079" y="914399"/>
            <a:ext cx="10847497" cy="1171071"/>
          </a:xfrm>
          <a:prstGeom prst="rect">
            <a:avLst/>
          </a:prstGeom>
        </p:spPr>
        <p:txBody>
          <a:bodyPr/>
          <a:lstStyle/>
          <a:p>
            <a:pPr/>
            <a:r>
              <a:t>Data Augmentation</a:t>
            </a:r>
          </a:p>
        </p:txBody>
      </p:sp>
      <p:sp>
        <p:nvSpPr>
          <p:cNvPr id="201" name="Content Placeholder 3"/>
          <p:cNvSpPr txBox="1"/>
          <p:nvPr>
            <p:ph type="body" sz="half" idx="1"/>
          </p:nvPr>
        </p:nvSpPr>
        <p:spPr>
          <a:xfrm>
            <a:off x="6915150" y="2256287"/>
            <a:ext cx="4563618" cy="3760459"/>
          </a:xfrm>
          <a:prstGeom prst="rect">
            <a:avLst/>
          </a:prstGeom>
        </p:spPr>
        <p:txBody>
          <a:bodyPr/>
          <a:lstStyle/>
          <a:p>
            <a:pPr/>
            <a:r>
              <a:t>Data augmentation techniques involve creating new data points from existing ones to increase the size and diversity of a dataset, which can improve model performance and generalization.</a:t>
            </a:r>
          </a:p>
          <a:p>
            <a:pPr/>
            <a:r>
              <a:t>By using horizontal flip, width &amp; height range shifts and rotations, data augmentation is done on Train set.</a:t>
            </a:r>
          </a:p>
        </p:txBody>
      </p:sp>
      <p:sp>
        <p:nvSpPr>
          <p:cNvPr id="202" name="Straight Connector 22"/>
          <p:cNvSpPr/>
          <p:nvPr/>
        </p:nvSpPr>
        <p:spPr>
          <a:xfrm>
            <a:off x="672252" y="6272784"/>
            <a:ext cx="10847497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3" name="pasted-movie.png" descr="pasted-movi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01" y="2396228"/>
            <a:ext cx="6233020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6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7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Model Build</a:t>
            </a:r>
          </a:p>
        </p:txBody>
      </p:sp>
      <p:sp>
        <p:nvSpPr>
          <p:cNvPr id="208" name="Straight Connector 10"/>
          <p:cNvSpPr/>
          <p:nvPr/>
        </p:nvSpPr>
        <p:spPr>
          <a:xfrm>
            <a:off x="723131" y="6268312"/>
            <a:ext cx="978861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8"/>
          <p:cNvSpPr/>
          <p:nvPr/>
        </p:nvSpPr>
        <p:spPr>
          <a:xfrm>
            <a:off x="-2" y="-1"/>
            <a:ext cx="12188956" cy="68579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Title 1"/>
          <p:cNvSpPr txBox="1"/>
          <p:nvPr>
            <p:ph type="title"/>
          </p:nvPr>
        </p:nvSpPr>
        <p:spPr>
          <a:xfrm>
            <a:off x="640080" y="914399"/>
            <a:ext cx="4143767" cy="5740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Baseline CNN Model</a:t>
            </a:r>
          </a:p>
        </p:txBody>
      </p:sp>
      <p:grpSp>
        <p:nvGrpSpPr>
          <p:cNvPr id="218" name="Content Placeholder 4"/>
          <p:cNvGrpSpPr/>
          <p:nvPr/>
        </p:nvGrpSpPr>
        <p:grpSpPr>
          <a:xfrm>
            <a:off x="5008787" y="703944"/>
            <a:ext cx="6845948" cy="5344221"/>
            <a:chOff x="0" y="0"/>
            <a:chExt cx="6845947" cy="5344219"/>
          </a:xfrm>
        </p:grpSpPr>
        <p:sp>
          <p:nvSpPr>
            <p:cNvPr id="212" name="Logistic Regression"/>
            <p:cNvSpPr txBox="1"/>
            <p:nvPr/>
          </p:nvSpPr>
          <p:spPr>
            <a:xfrm>
              <a:off x="2704" y="0"/>
              <a:ext cx="6837835" cy="222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711200">
                <a:spcBef>
                  <a:spcPts val="600"/>
                </a:spcBef>
                <a:defRPr b="1"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Convolutional Blocks</a:t>
              </a:r>
            </a:p>
          </p:txBody>
        </p:sp>
        <p:sp>
          <p:nvSpPr>
            <p:cNvPr id="213" name="Logistic regression captures basic patterns in image data. It offers interpretability and computational efficiency, making it valuable for establishing initial performance metrics.…"/>
            <p:cNvSpPr txBox="1"/>
            <p:nvPr/>
          </p:nvSpPr>
          <p:spPr>
            <a:xfrm>
              <a:off x="2704" y="304646"/>
              <a:ext cx="6843244" cy="2235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First Convolutional Block</a:t>
              </a:r>
              <a:endParaRPr b="0"/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32 convolutional filters with 3×3 kernel size, ReLU activation function, ’same' padding to preserve spatial dimensions</a:t>
              </a:r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2×2 max pooling, reducing dimensions to 16×16</a:t>
              </a:r>
            </a:p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Second Convolutional Block</a:t>
              </a:r>
              <a:endParaRPr b="0"/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64 convolutional filters with 3×3 kernel size, ReLU activation function,'same' padding to preserve spatial dimensions</a:t>
              </a:r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2×2 max pooling, reducing dimensions to 8×8</a:t>
              </a:r>
            </a:p>
          </p:txBody>
        </p:sp>
        <p:sp>
          <p:nvSpPr>
            <p:cNvPr id="214" name="Support Vector Machines (SVM)"/>
            <p:cNvSpPr txBox="1"/>
            <p:nvPr/>
          </p:nvSpPr>
          <p:spPr>
            <a:xfrm>
              <a:off x="0" y="2081897"/>
              <a:ext cx="6837835" cy="222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711200">
                <a:spcBef>
                  <a:spcPts val="600"/>
                </a:spcBef>
                <a:defRPr b="1"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Classification Layers</a:t>
              </a:r>
            </a:p>
          </p:txBody>
        </p:sp>
        <p:sp>
          <p:nvSpPr>
            <p:cNvPr id="215" name="SVMs excel at finding optimal decision boundaries in high-dimensional spaces, making them particularly effective for image classification tasks like CIFAR-10. With appropriate kernel functions, they can model complex non-linear relationships in the data."/>
            <p:cNvSpPr txBox="1"/>
            <p:nvPr/>
          </p:nvSpPr>
          <p:spPr>
            <a:xfrm>
              <a:off x="0" y="2386544"/>
              <a:ext cx="6843243" cy="1759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Flatten Layer</a:t>
              </a:r>
              <a:r>
                <a:rPr b="0"/>
                <a:t> : Transforms the 8×8×64 feature maps into a 4,096-dimension vector.</a:t>
              </a:r>
            </a:p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Dense Hidden Layer</a:t>
              </a:r>
              <a:endParaRPr b="0"/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64 neurons with ReLU activation</a:t>
              </a:r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Creates a compact representation of extracted features</a:t>
              </a:r>
            </a:p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Dropout Layer</a:t>
              </a:r>
              <a:endParaRPr b="0"/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Rate of 0.5 (50% of neurons randomly deactivated during training)</a:t>
              </a:r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Prevents overfitting by forcing network redundancy</a:t>
              </a:r>
            </a:p>
          </p:txBody>
        </p:sp>
        <p:sp>
          <p:nvSpPr>
            <p:cNvPr id="216" name="Random Forest Classifier"/>
            <p:cNvSpPr txBox="1"/>
            <p:nvPr/>
          </p:nvSpPr>
          <p:spPr>
            <a:xfrm>
              <a:off x="2704" y="4266034"/>
              <a:ext cx="6837835" cy="2226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711200">
                <a:spcBef>
                  <a:spcPts val="600"/>
                </a:spcBef>
                <a:defRPr b="1"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Output Layer</a:t>
              </a:r>
            </a:p>
          </p:txBody>
        </p:sp>
        <p:sp>
          <p:nvSpPr>
            <p:cNvPr id="217" name="Random Forest is well-suited for CIFAR-10 because it handles the high-dimensional nature of image data effectively. Its ensemble approach combines multiple decision trees to reduce overfitting while capturing complex, non-linear relationships in the data"/>
            <p:cNvSpPr txBox="1"/>
            <p:nvPr/>
          </p:nvSpPr>
          <p:spPr>
            <a:xfrm>
              <a:off x="2704" y="4682978"/>
              <a:ext cx="6843244" cy="661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10 neurons (one per CIFAR-10 class)</a:t>
              </a:r>
              <a:endParaRPr b="0"/>
            </a:p>
            <a:p>
              <a:pPr defTabSz="457200">
                <a:spcBef>
                  <a:spcPts val="1400"/>
                </a:spcBef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Softmax activation for probability distribution across classes</a:t>
              </a:r>
            </a:p>
          </p:txBody>
        </p:sp>
      </p:grpSp>
      <p:sp>
        <p:nvSpPr>
          <p:cNvPr id="219" name="Straight Connector 22"/>
          <p:cNvSpPr/>
          <p:nvPr/>
        </p:nvSpPr>
        <p:spPr>
          <a:xfrm>
            <a:off x="672252" y="6272784"/>
            <a:ext cx="10847497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81" y="2241157"/>
            <a:ext cx="4143768" cy="3474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traight Connector 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3" name="Rectangle 11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Title 1"/>
          <p:cNvSpPr txBox="1"/>
          <p:nvPr>
            <p:ph type="title"/>
          </p:nvPr>
        </p:nvSpPr>
        <p:spPr>
          <a:xfrm>
            <a:off x="7269904" y="546099"/>
            <a:ext cx="4261106" cy="109728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Training &amp; Validating Models</a:t>
            </a:r>
          </a:p>
        </p:txBody>
      </p:sp>
      <p:pic>
        <p:nvPicPr>
          <p:cNvPr id="22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3980" t="0" r="2755" b="0"/>
          <a:stretch>
            <a:fillRect/>
          </a:stretch>
        </p:blipFill>
        <p:spPr>
          <a:xfrm>
            <a:off x="-2" y="914399"/>
            <a:ext cx="6657256" cy="535352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traight Connector 13"/>
          <p:cNvSpPr/>
          <p:nvPr/>
        </p:nvSpPr>
        <p:spPr>
          <a:xfrm flipV="1">
            <a:off x="0" y="6267922"/>
            <a:ext cx="6656831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7" name="Content Placeholder 3"/>
          <p:cNvSpPr txBox="1"/>
          <p:nvPr>
            <p:ph type="body" sz="half" idx="1"/>
          </p:nvPr>
        </p:nvSpPr>
        <p:spPr>
          <a:xfrm>
            <a:off x="7269905" y="1643249"/>
            <a:ext cx="4261106" cy="4654676"/>
          </a:xfrm>
          <a:prstGeom prst="rect">
            <a:avLst/>
          </a:prstGeom>
        </p:spPr>
        <p:txBody>
          <a:bodyPr/>
          <a:lstStyle/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Model Configuration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sz="1032"/>
            </a:pPr>
            <a:r>
              <a:t>Using Categorical crossentropy as Loss function and Adam as optimizer for training Baseline CNN Model.</a:t>
            </a:r>
            <a:endParaRPr sz="1376"/>
          </a:p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Training Models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sz="1032"/>
            </a:pPr>
            <a:r>
              <a:t>Baseline Model training is done with 50 epochs with an early stopping on validation accuracy with patience as 5 and reduce learning rate on plateau with patience as 5 on validation loss.</a:t>
            </a:r>
            <a:endParaRPr sz="1376"/>
          </a:p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Performance Matrix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b="1" sz="1032"/>
            </a:pPr>
            <a:r>
              <a:t>Accuracy score </a:t>
            </a:r>
            <a:r>
              <a:rPr b="0"/>
              <a:t>provides a fair and straightforward assessment of the model’s performances since all classes contribute equally to the performance metric, without biasing results toward any class.</a:t>
            </a:r>
            <a:endParaRPr sz="1204"/>
          </a:p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Validating Models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sz="1032"/>
            </a:pPr>
            <a:r>
              <a:t>Using 20% of training data as Validation set, model’s performances are measured.</a:t>
            </a:r>
          </a:p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Hyperparameter Tuning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sz="1032"/>
            </a:pPr>
            <a:r>
              <a:t>Baseline CNN Model is evaluated with below hyperparameter combinations—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32"/>
            </a:pPr>
            <a:r>
              <a:t>Learning rates: 0.001 and 0.0001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32"/>
            </a:pPr>
            <a:r>
              <a:t>Batch sizes: 64 and 128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32"/>
            </a:pPr>
            <a:r>
              <a:t>Dropout rates: 0.25 and 0.5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traight Connector 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5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6" name="Title 1"/>
          <p:cNvSpPr txBox="1"/>
          <p:nvPr>
            <p:ph type="title"/>
          </p:nvPr>
        </p:nvSpPr>
        <p:spPr>
          <a:xfrm>
            <a:off x="7269904" y="914399"/>
            <a:ext cx="4261106" cy="109728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Agenda Items</a:t>
            </a:r>
          </a:p>
        </p:txBody>
      </p:sp>
      <p:pic>
        <p:nvPicPr>
          <p:cNvPr id="10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0" t="0" r="17304" b="0"/>
          <a:stretch>
            <a:fillRect/>
          </a:stretch>
        </p:blipFill>
        <p:spPr>
          <a:xfrm>
            <a:off x="-1" y="914399"/>
            <a:ext cx="6657256" cy="5353523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traight Connector 13"/>
          <p:cNvSpPr/>
          <p:nvPr/>
        </p:nvSpPr>
        <p:spPr>
          <a:xfrm flipV="1">
            <a:off x="0" y="6267922"/>
            <a:ext cx="6656831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Content Placeholder 3"/>
          <p:cNvSpPr txBox="1"/>
          <p:nvPr>
            <p:ph type="body" sz="half" idx="1"/>
          </p:nvPr>
        </p:nvSpPr>
        <p:spPr>
          <a:xfrm>
            <a:off x="7269905" y="2176035"/>
            <a:ext cx="4261106" cy="4121890"/>
          </a:xfrm>
          <a:prstGeom prst="rect">
            <a:avLst/>
          </a:prstGeom>
        </p:spPr>
        <p:txBody>
          <a:bodyPr/>
          <a:lstStyle/>
          <a:p>
            <a:pPr/>
            <a:r>
              <a:t>Project &amp; Problem Description</a:t>
            </a:r>
          </a:p>
          <a:p>
            <a:pPr/>
            <a:r>
              <a:t>Data Description and Load</a:t>
            </a:r>
          </a:p>
          <a:p>
            <a:pPr/>
            <a:r>
              <a:t>Data Clean-Up and EDA</a:t>
            </a:r>
          </a:p>
          <a:p>
            <a:pPr/>
            <a:r>
              <a:t>Data Preprocessing</a:t>
            </a:r>
          </a:p>
          <a:p>
            <a:pPr/>
            <a:r>
              <a:t>Model Build</a:t>
            </a:r>
          </a:p>
          <a:p>
            <a:pPr/>
            <a:r>
              <a:t>Model Comparison</a:t>
            </a:r>
          </a:p>
          <a:p>
            <a:pPr/>
            <a: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traight Connector 1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0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Title 1"/>
          <p:cNvSpPr txBox="1"/>
          <p:nvPr>
            <p:ph type="title"/>
          </p:nvPr>
        </p:nvSpPr>
        <p:spPr>
          <a:xfrm>
            <a:off x="640079" y="914399"/>
            <a:ext cx="4261104" cy="1097282"/>
          </a:xfrm>
          <a:prstGeom prst="rect">
            <a:avLst/>
          </a:prstGeom>
        </p:spPr>
        <p:txBody>
          <a:bodyPr/>
          <a:lstStyle>
            <a:lvl1pPr defTabSz="896111">
              <a:defRPr sz="3528"/>
            </a:lvl1pPr>
          </a:lstStyle>
          <a:p>
            <a:pPr/>
            <a:r>
              <a:t>Model Metrics &amp; Evaluation</a:t>
            </a:r>
          </a:p>
        </p:txBody>
      </p:sp>
      <p:sp>
        <p:nvSpPr>
          <p:cNvPr id="232" name="Content Placeholder 3"/>
          <p:cNvSpPr txBox="1"/>
          <p:nvPr>
            <p:ph type="body" sz="half" idx="1"/>
          </p:nvPr>
        </p:nvSpPr>
        <p:spPr>
          <a:xfrm>
            <a:off x="640079" y="2176035"/>
            <a:ext cx="4261104" cy="4121890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Best Epoch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After training Baseline CNN model the best epoch is 26 with training loss as 0.9137 and accuracy of 68.80%</a:t>
            </a:r>
            <a:r>
              <a:t>.</a:t>
            </a:r>
            <a:endParaRPr sz="1782"/>
          </a:p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Validation Data Metrics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On the validation set Baseline CNN model provided below metrics—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188">
                <a:solidFill>
                  <a:srgbClr val="000000">
                    <a:alpha val="87058"/>
                  </a:srgbClr>
                </a:solidFill>
              </a:defRPr>
            </a:pPr>
            <a:r>
              <a:t>Accuracy score: 0.6886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188">
                <a:solidFill>
                  <a:srgbClr val="000000">
                    <a:alpha val="87058"/>
                  </a:srgbClr>
                </a:solidFill>
              </a:defRPr>
            </a:pPr>
            <a:r>
              <a:t>Precision score: 0.6878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188">
                <a:solidFill>
                  <a:srgbClr val="000000">
                    <a:alpha val="87058"/>
                  </a:srgbClr>
                </a:solidFill>
              </a:defRPr>
            </a:pPr>
            <a:r>
              <a:t>Recall score: 0.6886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188">
                <a:solidFill>
                  <a:srgbClr val="000000">
                    <a:alpha val="87058"/>
                  </a:srgbClr>
                </a:solidFill>
              </a:defRPr>
            </a:pPr>
            <a:r>
              <a:t>F1 Score: 0.6786</a:t>
            </a:r>
            <a:endParaRPr sz="1782"/>
          </a:p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Confusion Matrix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Confusion Matrix show model was most confused between cat &amp; frog images followed by cat &amp; dog, bird &amp; frog and deer &amp; flog.</a:t>
            </a:r>
          </a:p>
        </p:txBody>
      </p:sp>
      <p:sp>
        <p:nvSpPr>
          <p:cNvPr id="233" name="Straight Connector 2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58" y="939121"/>
            <a:ext cx="6444141" cy="2053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movie.png" descr="pasted-movi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0131" y="2993806"/>
            <a:ext cx="5080001" cy="3027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traight Connector 23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8" name="Rectangle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9" name="Title 1"/>
          <p:cNvSpPr txBox="1"/>
          <p:nvPr>
            <p:ph type="title"/>
          </p:nvPr>
        </p:nvSpPr>
        <p:spPr>
          <a:xfrm>
            <a:off x="660990" y="914399"/>
            <a:ext cx="5133429" cy="740130"/>
          </a:xfrm>
          <a:prstGeom prst="rect">
            <a:avLst/>
          </a:prstGeom>
        </p:spPr>
        <p:txBody>
          <a:bodyPr/>
          <a:lstStyle/>
          <a:p>
            <a:pPr defTabSz="905255">
              <a:lnSpc>
                <a:spcPct val="90000"/>
              </a:lnSpc>
              <a:defRPr sz="2400"/>
            </a:pPr>
            <a:r>
              <a:t>Misclassified Samples on Training Set</a:t>
            </a:r>
            <a:br/>
          </a:p>
        </p:txBody>
      </p:sp>
      <p:sp>
        <p:nvSpPr>
          <p:cNvPr id="240" name="Straight Connector 27"/>
          <p:cNvSpPr/>
          <p:nvPr/>
        </p:nvSpPr>
        <p:spPr>
          <a:xfrm>
            <a:off x="0" y="6267924"/>
            <a:ext cx="12192000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02" y="1488672"/>
            <a:ext cx="10686157" cy="4614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traight Connector 28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Rectangle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5" name="Title 1"/>
          <p:cNvSpPr txBox="1"/>
          <p:nvPr>
            <p:ph type="title"/>
          </p:nvPr>
        </p:nvSpPr>
        <p:spPr>
          <a:xfrm>
            <a:off x="640079" y="914399"/>
            <a:ext cx="4261104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Hyperparameter Tuning</a:t>
            </a:r>
          </a:p>
        </p:txBody>
      </p:sp>
      <p:sp>
        <p:nvSpPr>
          <p:cNvPr id="246" name="Content Placeholder 3"/>
          <p:cNvSpPr txBox="1"/>
          <p:nvPr>
            <p:ph type="body" sz="half" idx="1"/>
          </p:nvPr>
        </p:nvSpPr>
        <p:spPr>
          <a:xfrm>
            <a:off x="640079" y="2176035"/>
            <a:ext cx="4261104" cy="4121890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Hyperparameter Tuning Combinations</a:t>
            </a:r>
          </a:p>
          <a:p>
            <a:pPr lvl="1" marL="0" indent="0" defTabSz="905255">
              <a:lnSpc>
                <a:spcPct val="96000"/>
              </a:lnSpc>
              <a:spcBef>
                <a:spcPts val="400"/>
              </a:spcBef>
              <a:buSzTx/>
              <a:buNone/>
              <a:defRPr sz="1386"/>
            </a:pPr>
            <a:r>
              <a:t>Baseline CNN Model is evaluated with below hyperparameter combinations—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386"/>
            </a:pPr>
            <a:r>
              <a:t>Learning rates: 0.001 and 0.0001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386"/>
            </a:pPr>
            <a:r>
              <a:t>Batch sizes: 64 and 128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386"/>
            </a:pPr>
            <a:r>
              <a:t>Dropout rates: 0.25 and 0.5</a:t>
            </a:r>
            <a:endParaRPr sz="1782"/>
          </a:p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Best Parameter Combination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With hyperparameter tuning the best combination is learning rate of 0.001, batch size of 64 and dropout of 0.5.</a:t>
            </a:r>
          </a:p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Validation Accuracy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With hyperparameter tuning, the baseline CNN model provided a validation accuracy of 65.72%.</a:t>
            </a:r>
            <a:endParaRPr sz="1782"/>
          </a:p>
        </p:txBody>
      </p:sp>
      <p:sp>
        <p:nvSpPr>
          <p:cNvPr id="247" name="Straight Connector 30"/>
          <p:cNvSpPr/>
          <p:nvPr/>
        </p:nvSpPr>
        <p:spPr>
          <a:xfrm>
            <a:off x="5363302" y="6267920"/>
            <a:ext cx="6828700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699" y="1326254"/>
            <a:ext cx="6942603" cy="44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1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2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Model Compare</a:t>
            </a:r>
          </a:p>
        </p:txBody>
      </p:sp>
      <p:sp>
        <p:nvSpPr>
          <p:cNvPr id="253" name="Straight Connector 10"/>
          <p:cNvSpPr/>
          <p:nvPr/>
        </p:nvSpPr>
        <p:spPr>
          <a:xfrm>
            <a:off x="723131" y="6268312"/>
            <a:ext cx="978861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traight Connector 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7" name="Title 1"/>
          <p:cNvSpPr txBox="1"/>
          <p:nvPr>
            <p:ph type="title"/>
          </p:nvPr>
        </p:nvSpPr>
        <p:spPr>
          <a:xfrm>
            <a:off x="640079" y="914399"/>
            <a:ext cx="4261104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Comparing Model Performances</a:t>
            </a:r>
          </a:p>
        </p:txBody>
      </p:sp>
      <p:sp>
        <p:nvSpPr>
          <p:cNvPr id="258" name="Content Placeholder 3"/>
          <p:cNvSpPr txBox="1"/>
          <p:nvPr>
            <p:ph type="body" sz="half" idx="1"/>
          </p:nvPr>
        </p:nvSpPr>
        <p:spPr>
          <a:xfrm>
            <a:off x="640079" y="2176035"/>
            <a:ext cx="4261104" cy="412189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Evaluation Metrics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Using Accuracy score in validation set model performance is compared.</a:t>
            </a:r>
            <a:endParaRPr sz="1800"/>
          </a:p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Visualizing Results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Looking at the results it is evident that Baseline CNN model and Hyperparameter Tuned CNN model is same and provided similar performances.</a:t>
            </a:r>
          </a:p>
        </p:txBody>
      </p:sp>
      <p:sp>
        <p:nvSpPr>
          <p:cNvPr id="259" name="Straight Connector 1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4931" y="655379"/>
            <a:ext cx="5348057" cy="537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traight Connector 32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3" name="Rectangle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4" name="Title 1"/>
          <p:cNvSpPr txBox="1"/>
          <p:nvPr>
            <p:ph type="title"/>
          </p:nvPr>
        </p:nvSpPr>
        <p:spPr>
          <a:xfrm>
            <a:off x="640079" y="1371600"/>
            <a:ext cx="10890930" cy="971550"/>
          </a:xfrm>
          <a:prstGeom prst="rect">
            <a:avLst/>
          </a:prstGeom>
        </p:spPr>
        <p:txBody>
          <a:bodyPr/>
          <a:lstStyle/>
          <a:p>
            <a:pPr/>
            <a:r>
              <a:t>Best Model Validation on Test set</a:t>
            </a:r>
          </a:p>
        </p:txBody>
      </p:sp>
      <p:sp>
        <p:nvSpPr>
          <p:cNvPr id="265" name="Straight Connector 34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6" name="Content Placeholder 3"/>
          <p:cNvSpPr txBox="1"/>
          <p:nvPr>
            <p:ph type="body" sz="half" idx="1"/>
          </p:nvPr>
        </p:nvSpPr>
        <p:spPr>
          <a:xfrm>
            <a:off x="6871061" y="2537460"/>
            <a:ext cx="4659948" cy="376045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Accuracy Score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With the test set hyperparameter tuned CNN model gave accuracy_score of 0.6856 suggesting no overfitting or underfitting.</a:t>
            </a:r>
            <a:endParaRPr sz="1800"/>
          </a:p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Confusion Matrix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Confusion Matrix shows model is most confused between cat &amp; frog images followed by cat &amp; dog and bird &amp; frog.</a:t>
            </a:r>
          </a:p>
        </p:txBody>
      </p:sp>
      <p:pic>
        <p:nvPicPr>
          <p:cNvPr id="26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770" y="1957829"/>
            <a:ext cx="5267611" cy="477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traight Connector 14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0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1" name="Title 1"/>
          <p:cNvSpPr txBox="1"/>
          <p:nvPr>
            <p:ph type="title"/>
          </p:nvPr>
        </p:nvSpPr>
        <p:spPr>
          <a:xfrm>
            <a:off x="640078" y="1302089"/>
            <a:ext cx="3291844" cy="2770218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Misclassified Samples</a:t>
            </a:r>
          </a:p>
        </p:txBody>
      </p:sp>
      <p:sp>
        <p:nvSpPr>
          <p:cNvPr id="272" name="Straight Connector 18"/>
          <p:cNvSpPr/>
          <p:nvPr/>
        </p:nvSpPr>
        <p:spPr>
          <a:xfrm>
            <a:off x="713231" y="4459605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2071" y="1968049"/>
            <a:ext cx="8575779" cy="3580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6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Summary</a:t>
            </a:r>
          </a:p>
        </p:txBody>
      </p:sp>
      <p:sp>
        <p:nvSpPr>
          <p:cNvPr id="278" name="Straight Connector 10"/>
          <p:cNvSpPr/>
          <p:nvPr/>
        </p:nvSpPr>
        <p:spPr>
          <a:xfrm>
            <a:off x="723131" y="6268312"/>
            <a:ext cx="978861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2" name="Title 1"/>
          <p:cNvSpPr txBox="1"/>
          <p:nvPr>
            <p:ph type="title"/>
          </p:nvPr>
        </p:nvSpPr>
        <p:spPr>
          <a:xfrm>
            <a:off x="640079" y="914399"/>
            <a:ext cx="4261104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Analysis of Model Performance</a:t>
            </a:r>
          </a:p>
        </p:txBody>
      </p:sp>
      <p:sp>
        <p:nvSpPr>
          <p:cNvPr id="283" name="Content Placeholder 3"/>
          <p:cNvSpPr txBox="1"/>
          <p:nvPr>
            <p:ph type="body" sz="half" idx="1"/>
          </p:nvPr>
        </p:nvSpPr>
        <p:spPr>
          <a:xfrm>
            <a:off x="640079" y="2003365"/>
            <a:ext cx="5707991" cy="425646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sz="1200"/>
            </a:pPr>
            <a:r>
              <a:t>Based on my experiments with the CIFAR-10 dataset, I can draw the following conclusions: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b="1" sz="1200"/>
            </a:pPr>
            <a:r>
              <a:t>Model Performance: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sz="1200"/>
            </a:pPr>
            <a:r>
              <a:t>The baseline CNN model achieved a test accuracy of approximately 68%. The hyperparameter tuned model also achieved a test accuracy of approximately 68%.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b="1" sz="1200"/>
            </a:pPr>
            <a:r>
              <a:t>Class-specific Performance: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sz="1200"/>
            </a:pPr>
            <a:r>
              <a:t>Both models performed best on classes with distinct features like 'airplane', 'automobile', and ‘ship'. The most challenging classes were cat, dog, deer, bird, likely due to their visual similarity.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b="1" sz="1200"/>
            </a:pPr>
            <a:r>
              <a:t>Training Dynamics: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sz="1200"/>
            </a:pPr>
            <a:r>
              <a:t>The baseline model converged more quickly and showed better generalization. Data augmentation proved effective in reducing overfitting for both models.</a:t>
            </a:r>
          </a:p>
        </p:txBody>
      </p:sp>
      <p:pic>
        <p:nvPicPr>
          <p:cNvPr id="284" name="Content Placeholder 4" descr="Content Placeholder 4"/>
          <p:cNvPicPr>
            <a:picLocks noChangeAspect="0"/>
          </p:cNvPicPr>
          <p:nvPr/>
        </p:nvPicPr>
        <p:blipFill>
          <a:blip r:embed="rId2">
            <a:extLst/>
          </a:blip>
          <a:srcRect l="12724" t="0" r="5971" b="3"/>
          <a:stretch>
            <a:fillRect/>
          </a:stretch>
        </p:blipFill>
        <p:spPr>
          <a:xfrm>
            <a:off x="6480506" y="903745"/>
            <a:ext cx="5715001" cy="535258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traight Connector 13"/>
          <p:cNvSpPr/>
          <p:nvPr/>
        </p:nvSpPr>
        <p:spPr>
          <a:xfrm>
            <a:off x="6484011" y="6267920"/>
            <a:ext cx="570799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traight Connector 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8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9" name="Title 1"/>
          <p:cNvSpPr txBox="1"/>
          <p:nvPr>
            <p:ph type="title"/>
          </p:nvPr>
        </p:nvSpPr>
        <p:spPr>
          <a:xfrm>
            <a:off x="640079" y="914399"/>
            <a:ext cx="4261104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Future Work and Improvements</a:t>
            </a:r>
          </a:p>
        </p:txBody>
      </p:sp>
      <p:sp>
        <p:nvSpPr>
          <p:cNvPr id="290" name="Content Placeholder 3"/>
          <p:cNvSpPr txBox="1"/>
          <p:nvPr>
            <p:ph type="body" sz="half" idx="1"/>
          </p:nvPr>
        </p:nvSpPr>
        <p:spPr>
          <a:xfrm>
            <a:off x="640079" y="2176035"/>
            <a:ext cx="4261104" cy="4121890"/>
          </a:xfrm>
          <a:prstGeom prst="rect">
            <a:avLst/>
          </a:prstGeom>
        </p:spPr>
        <p:txBody>
          <a:bodyPr/>
          <a:lstStyle/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1. Experiment with more advanced architectures like EfficientNet or Vision Transformers.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2. Apply transfer learning using models pre-trained on larger datasets like ImageNet.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3. Implement more sophisticated data augmentation techniques like CutMix or AutoAugment.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4. Explore ensemble methods to further improve accuracy.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 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5. Investigate model interpretability techniques to understand what features the model is using for classification.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6. Test model robustness against adversarial examples and common image distortions.</a:t>
            </a:r>
          </a:p>
        </p:txBody>
      </p:sp>
      <p:pic>
        <p:nvPicPr>
          <p:cNvPr id="29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5208" t="0" r="13487" b="1"/>
          <a:stretch>
            <a:fillRect/>
          </a:stretch>
        </p:blipFill>
        <p:spPr>
          <a:xfrm>
            <a:off x="5671128" y="914397"/>
            <a:ext cx="6520872" cy="5353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traight Connector 1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traight Connector 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3" name="Title 1"/>
          <p:cNvSpPr txBox="1"/>
          <p:nvPr>
            <p:ph type="title"/>
          </p:nvPr>
        </p:nvSpPr>
        <p:spPr>
          <a:xfrm>
            <a:off x="640078" y="914399"/>
            <a:ext cx="6291476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Project and Problem Description</a:t>
            </a:r>
          </a:p>
        </p:txBody>
      </p:sp>
      <p:sp>
        <p:nvSpPr>
          <p:cNvPr id="114" name="Content Placeholder 3"/>
          <p:cNvSpPr txBox="1"/>
          <p:nvPr>
            <p:ph type="body" sz="half" idx="1"/>
          </p:nvPr>
        </p:nvSpPr>
        <p:spPr>
          <a:xfrm>
            <a:off x="640078" y="2176035"/>
            <a:ext cx="6291476" cy="4123946"/>
          </a:xfrm>
          <a:prstGeom prst="rect">
            <a:avLst/>
          </a:prstGeom>
        </p:spPr>
        <p:txBody>
          <a:bodyPr/>
          <a:lstStyle/>
          <a:p>
            <a:pPr/>
            <a:r>
              <a:t>As part of </a:t>
            </a:r>
            <a:r>
              <a:rPr b="1"/>
              <a:t>DTSA-5511 Introduction to Deep Learning</a:t>
            </a:r>
            <a:r>
              <a:t> course for </a:t>
            </a:r>
            <a:r>
              <a:rPr b="1"/>
              <a:t>Master of Science in Data Science</a:t>
            </a:r>
            <a:r>
              <a:t> from </a:t>
            </a:r>
            <a:r>
              <a:rPr b="1"/>
              <a:t>University of Colorado, Boulder</a:t>
            </a:r>
            <a:r>
              <a:t>, this project is done for classifying CIFAR-10 dataset using deep learning</a:t>
            </a:r>
          </a:p>
          <a:p>
            <a:pPr/>
            <a:r>
              <a:t>The CIFAR-10 dataset consists of 60000 32x32 color images in 10 classes, with 6000 images per class.</a:t>
            </a:r>
          </a:p>
          <a:p>
            <a:pPr/>
            <a:r>
              <a:t>The classes are—</a:t>
            </a:r>
          </a:p>
          <a:p>
            <a:pPr lvl="1" marL="493776" indent="-228600">
              <a:spcBef>
                <a:spcPts val="500"/>
              </a:spcBef>
              <a:buFont typeface="Calibri"/>
              <a:buChar char="➢"/>
              <a:defRPr sz="1800"/>
            </a:pPr>
            <a:r>
              <a:t>Airplane, Automobile, Ship, Truck</a:t>
            </a:r>
          </a:p>
          <a:p>
            <a:pPr lvl="1" marL="493776" indent="-228600">
              <a:spcBef>
                <a:spcPts val="500"/>
              </a:spcBef>
              <a:buFont typeface="Calibri"/>
              <a:buChar char="➢"/>
              <a:defRPr sz="1800"/>
            </a:pPr>
            <a:r>
              <a:t>Bird, Cat, Deer, Dog, Frog, Horse</a:t>
            </a:r>
          </a:p>
        </p:txBody>
      </p:sp>
      <p:pic>
        <p:nvPicPr>
          <p:cNvPr id="11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20829" t="0" r="25194" b="0"/>
          <a:stretch>
            <a:fillRect/>
          </a:stretch>
        </p:blipFill>
        <p:spPr>
          <a:xfrm>
            <a:off x="7776429" y="914400"/>
            <a:ext cx="4414593" cy="53571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traight Connector 13"/>
          <p:cNvSpPr/>
          <p:nvPr/>
        </p:nvSpPr>
        <p:spPr>
          <a:xfrm flipV="1">
            <a:off x="7774468" y="6271514"/>
            <a:ext cx="4416553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traight Connector 35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Rectangle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6" name="Title 1"/>
          <p:cNvSpPr txBox="1"/>
          <p:nvPr>
            <p:ph type="title"/>
          </p:nvPr>
        </p:nvSpPr>
        <p:spPr>
          <a:xfrm>
            <a:off x="7269904" y="914399"/>
            <a:ext cx="4261106" cy="109728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Conclusion</a:t>
            </a:r>
          </a:p>
        </p:txBody>
      </p:sp>
      <p:pic>
        <p:nvPicPr>
          <p:cNvPr id="29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9570" t="0" r="1518" b="1"/>
          <a:stretch>
            <a:fillRect/>
          </a:stretch>
        </p:blipFill>
        <p:spPr>
          <a:xfrm>
            <a:off x="-3" y="914397"/>
            <a:ext cx="6657258" cy="535352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traight Connector 37"/>
          <p:cNvSpPr/>
          <p:nvPr/>
        </p:nvSpPr>
        <p:spPr>
          <a:xfrm flipV="1">
            <a:off x="0" y="6267922"/>
            <a:ext cx="6656831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9" name="Content Placeholder 3"/>
          <p:cNvSpPr txBox="1"/>
          <p:nvPr>
            <p:ph type="body" sz="half" idx="1"/>
          </p:nvPr>
        </p:nvSpPr>
        <p:spPr>
          <a:xfrm>
            <a:off x="7269905" y="2176035"/>
            <a:ext cx="4261106" cy="4121890"/>
          </a:xfrm>
          <a:prstGeom prst="rect">
            <a:avLst/>
          </a:prstGeom>
        </p:spPr>
        <p:txBody>
          <a:bodyPr/>
          <a:lstStyle/>
          <a:p>
            <a:pPr/>
            <a:r>
              <a:t>Deep learning algorithms show good results on CIFAR-10.</a:t>
            </a:r>
          </a:p>
          <a:p>
            <a:pPr/>
            <a:r>
              <a:t>Baseline CNN Model was the top-performing model in our study.</a:t>
            </a:r>
          </a:p>
          <a:p>
            <a:pPr/>
            <a:r>
              <a:t>Validation accuracy achieved was approximately 68%.</a:t>
            </a:r>
          </a:p>
          <a:p>
            <a:pPr/>
            <a:r>
              <a:t>Test accuracy was around 68%.</a:t>
            </a:r>
          </a:p>
          <a:p>
            <a:pPr/>
            <a:r>
              <a:t>Further research can improve these outcomes.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0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Data Description and Load</a:t>
            </a:r>
          </a:p>
        </p:txBody>
      </p:sp>
      <p:sp>
        <p:nvSpPr>
          <p:cNvPr id="121" name="Straight Connector 10"/>
          <p:cNvSpPr/>
          <p:nvPr/>
        </p:nvSpPr>
        <p:spPr>
          <a:xfrm>
            <a:off x="723131" y="6268312"/>
            <a:ext cx="978861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traight Connector 16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4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5" name="Title 1"/>
          <p:cNvSpPr txBox="1"/>
          <p:nvPr>
            <p:ph type="title"/>
          </p:nvPr>
        </p:nvSpPr>
        <p:spPr>
          <a:xfrm>
            <a:off x="5029198" y="914399"/>
            <a:ext cx="6501813" cy="1097282"/>
          </a:xfrm>
          <a:prstGeom prst="rect">
            <a:avLst/>
          </a:prstGeom>
        </p:spPr>
        <p:txBody>
          <a:bodyPr/>
          <a:lstStyle/>
          <a:p>
            <a:pPr/>
            <a:r>
              <a:t>CIFAR-10 Dataset</a:t>
            </a:r>
          </a:p>
        </p:txBody>
      </p:sp>
      <p:pic>
        <p:nvPicPr>
          <p:cNvPr id="126" name="Content Placeholder 14" descr="Content Placeholder 14"/>
          <p:cNvPicPr>
            <a:picLocks noChangeAspect="1"/>
          </p:cNvPicPr>
          <p:nvPr/>
        </p:nvPicPr>
        <p:blipFill>
          <a:blip r:embed="rId2">
            <a:extLst/>
          </a:blip>
          <a:srcRect l="0" t="0" r="1733" b="1"/>
          <a:stretch>
            <a:fillRect/>
          </a:stretch>
        </p:blipFill>
        <p:spPr>
          <a:xfrm>
            <a:off x="49615" y="914451"/>
            <a:ext cx="4366937" cy="535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traight Connector 18"/>
          <p:cNvSpPr/>
          <p:nvPr/>
        </p:nvSpPr>
        <p:spPr>
          <a:xfrm flipV="1">
            <a:off x="-2" y="6267922"/>
            <a:ext cx="4416556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Content Placeholder 3"/>
          <p:cNvSpPr txBox="1"/>
          <p:nvPr>
            <p:ph type="body" sz="half" idx="1"/>
          </p:nvPr>
        </p:nvSpPr>
        <p:spPr>
          <a:xfrm>
            <a:off x="5029198" y="2176035"/>
            <a:ext cx="6501813" cy="412188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Dataset Overview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CIFAR-10 consists of 60,000 images divided into 10 distinct classes for classification tasks.</a:t>
            </a:r>
            <a:endParaRPr sz="16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Image Classes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Each class in the CIFAR-10 dataset contains 6,000 labeled images, facilitating robust training and testing of models. Each image in the CIFAR-10 dataset is 32x32 pixels in RGB format, making it suitable for various algorithms.</a:t>
            </a:r>
            <a:endParaRPr sz="16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Benchmarking Tool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CIFAR-10 is widely used as a benchmark for evaluating machine learning algorithms in image classification tasks.</a:t>
            </a:r>
            <a:endParaRPr sz="16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Keras Dataset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For this project CIFAR-10 dataset have been loaded from Keras Datasets.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traight Connector 108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1" name="Rectangle 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2" name="Title 1"/>
          <p:cNvSpPr txBox="1"/>
          <p:nvPr>
            <p:ph type="title"/>
          </p:nvPr>
        </p:nvSpPr>
        <p:spPr>
          <a:xfrm>
            <a:off x="640079" y="914399"/>
            <a:ext cx="10847497" cy="1171071"/>
          </a:xfrm>
          <a:prstGeom prst="rect">
            <a:avLst/>
          </a:prstGeom>
        </p:spPr>
        <p:txBody>
          <a:bodyPr/>
          <a:lstStyle/>
          <a:p>
            <a:pPr/>
            <a:r>
              <a:t>Loading CIFAR10 Dataset</a:t>
            </a:r>
          </a:p>
        </p:txBody>
      </p:sp>
      <p:pic>
        <p:nvPicPr>
          <p:cNvPr id="133" name="Content Placeholder 103" descr="Content Placeholder 10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75" y="2522483"/>
            <a:ext cx="5648193" cy="279837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Content Placeholder 3"/>
          <p:cNvSpPr txBox="1"/>
          <p:nvPr>
            <p:ph type="body" sz="half" idx="1"/>
          </p:nvPr>
        </p:nvSpPr>
        <p:spPr>
          <a:xfrm>
            <a:off x="713231" y="2256284"/>
            <a:ext cx="4563619" cy="376046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Loading with Keras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To load CIFAR-10 dataset in Keras, I have used the function </a:t>
            </a:r>
            <a:r>
              <a:rPr b="1"/>
              <a:t>keras.datasets.cifar10.load_data()</a:t>
            </a:r>
            <a:r>
              <a:t>. </a:t>
            </a:r>
            <a:endParaRPr b="1"/>
          </a:p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Automatic Train-Test Split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This data load automatically splits the data in Train &amp; Test batches of 50,000 &amp; 10,000 images respectively.</a:t>
            </a:r>
            <a:endParaRPr sz="1800"/>
          </a:p>
          <a:p>
            <a:pPr lvl="1" marL="0" indent="0">
              <a:spcBef>
                <a:spcPts val="500"/>
              </a:spcBef>
              <a:buSzTx/>
              <a:buNone/>
              <a:defRPr b="1" sz="1400"/>
            </a:pPr>
          </a:p>
          <a:p>
            <a:pPr lvl="1" marL="0" indent="0">
              <a:spcBef>
                <a:spcPts val="500"/>
              </a:spcBef>
              <a:buSzTx/>
              <a:buNone/>
              <a:defRPr b="1" sz="1400"/>
            </a:pPr>
            <a:r>
              <a:t>Image Properties</a:t>
            </a:r>
            <a:endParaRPr sz="1800"/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Each image in the Train &amp; test dataset is 32x32 pixels in RGB format, having a pixel value range from 0-255.</a:t>
            </a:r>
          </a:p>
        </p:txBody>
      </p:sp>
      <p:sp>
        <p:nvSpPr>
          <p:cNvPr id="135" name="Straight Connector 112"/>
          <p:cNvSpPr/>
          <p:nvPr/>
        </p:nvSpPr>
        <p:spPr>
          <a:xfrm>
            <a:off x="672252" y="6272784"/>
            <a:ext cx="10847497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traight Connector 48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Rectangle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9" name="Title 1"/>
          <p:cNvSpPr txBox="1"/>
          <p:nvPr>
            <p:ph type="title"/>
          </p:nvPr>
        </p:nvSpPr>
        <p:spPr>
          <a:xfrm>
            <a:off x="640080" y="1434437"/>
            <a:ext cx="2983229" cy="261297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400"/>
            </a:lvl1pPr>
          </a:lstStyle>
          <a:p>
            <a:pPr/>
            <a:r>
              <a:t>Sample Images from CIFAR-10</a:t>
            </a:r>
          </a:p>
        </p:txBody>
      </p:sp>
      <p:pic>
        <p:nvPicPr>
          <p:cNvPr id="140" name="Content Placeholder 9" descr="Content Placeholder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2669" y="729808"/>
            <a:ext cx="6043520" cy="525786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traight Connector 50"/>
          <p:cNvSpPr/>
          <p:nvPr/>
        </p:nvSpPr>
        <p:spPr>
          <a:xfrm>
            <a:off x="672252" y="6272784"/>
            <a:ext cx="10847497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4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5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Data Clean-Up and EDA</a:t>
            </a:r>
          </a:p>
        </p:txBody>
      </p:sp>
      <p:sp>
        <p:nvSpPr>
          <p:cNvPr id="146" name="Straight Connector 10"/>
          <p:cNvSpPr/>
          <p:nvPr/>
        </p:nvSpPr>
        <p:spPr>
          <a:xfrm>
            <a:off x="723131" y="6268312"/>
            <a:ext cx="978861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traight Connector 9"/>
          <p:cNvSpPr/>
          <p:nvPr/>
        </p:nvSpPr>
        <p:spPr>
          <a:xfrm>
            <a:off x="713231" y="1031000"/>
            <a:ext cx="97886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0" name="Title 1"/>
          <p:cNvSpPr txBox="1"/>
          <p:nvPr>
            <p:ph type="title"/>
          </p:nvPr>
        </p:nvSpPr>
        <p:spPr>
          <a:xfrm>
            <a:off x="5029198" y="914399"/>
            <a:ext cx="6501813" cy="109728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Data Clean-up</a:t>
            </a:r>
          </a:p>
        </p:txBody>
      </p:sp>
      <p:pic>
        <p:nvPicPr>
          <p:cNvPr id="15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1644" t="0" r="15858" b="0"/>
          <a:stretch>
            <a:fillRect/>
          </a:stretch>
        </p:blipFill>
        <p:spPr>
          <a:xfrm>
            <a:off x="20" y="914399"/>
            <a:ext cx="4416533" cy="535352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traight Connector 13"/>
          <p:cNvSpPr/>
          <p:nvPr/>
        </p:nvSpPr>
        <p:spPr>
          <a:xfrm flipV="1">
            <a:off x="-2" y="6267922"/>
            <a:ext cx="4416556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3" name="Content Placeholder 3"/>
          <p:cNvSpPr txBox="1"/>
          <p:nvPr>
            <p:ph type="body" sz="half" idx="1"/>
          </p:nvPr>
        </p:nvSpPr>
        <p:spPr>
          <a:xfrm>
            <a:off x="5029198" y="1490704"/>
            <a:ext cx="6501813" cy="480721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No data clean-up are done on Keras CIFAR10 data as—</a:t>
            </a:r>
            <a:endParaRPr sz="18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Pre-curated Dataset</a:t>
            </a:r>
            <a:endParaRPr sz="1800"/>
          </a:p>
          <a:p>
            <a:pPr marL="0" indent="0">
              <a:lnSpc>
                <a:spcPct val="108000"/>
              </a:lnSpc>
              <a:buSzTx/>
              <a:buNone/>
              <a:defRPr sz="1200"/>
            </a:pPr>
            <a:r>
              <a:t>CIFAR-10 is a well-established, carefully curated benchmark dataset that has already undergone quality control. Unlike real-world datasets, it doesn’t contain: Missing values, Corrupted images, Mislabeled samples or Inconsistent formatting</a:t>
            </a:r>
            <a:endParaRPr sz="18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Uniform Image Properties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Each image in the Train &amp; test dataset is 32x32 pixels in RGB format, having a pixel value range from 0-255.</a:t>
            </a:r>
            <a:endParaRPr sz="16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Balanced Classes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CIFAR-10 has exactly 6,000 images per class (balanced distribution), so no class imbalance handling was required.</a:t>
            </a:r>
            <a:endParaRPr sz="16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b="1" sz="1400"/>
            </a:pPr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b="1" sz="1200"/>
            </a:pPr>
            <a:r>
              <a:t>Nature of Image Data</a:t>
            </a:r>
            <a:endParaRPr sz="14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Unlike tabular data, images typically don’t have issues like Outliers, Categorical value encoding, Date/time field conversions 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ashVTI">
  <a:themeElements>
    <a:clrScheme name="Dash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ashVTI">
  <a:themeElements>
    <a:clrScheme name="Dash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